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>
        <p:scale>
          <a:sx n="100" d="100"/>
          <a:sy n="100" d="100"/>
        </p:scale>
        <p:origin x="954" y="24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10" Type="http://schemas.openxmlformats.org/officeDocument/2006/relationships/image" Target="../media/image7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13" Type="http://schemas.openxmlformats.org/officeDocument/2006/relationships/image" Target="../media/image7.pn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12" Type="http://schemas.openxmlformats.org/officeDocument/2006/relationships/image" Target="../media/image26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11" Type="http://schemas.openxmlformats.org/officeDocument/2006/relationships/image" Target="../media/image25.png"/><Relationship Id="rId5" Type="http://schemas.openxmlformats.org/officeDocument/2006/relationships/image" Target="../media/image19.png"/><Relationship Id="rId10" Type="http://schemas.openxmlformats.org/officeDocument/2006/relationships/image" Target="../media/image24.png"/><Relationship Id="rId4" Type="http://schemas.openxmlformats.org/officeDocument/2006/relationships/image" Target="../media/image18.png"/><Relationship Id="rId9" Type="http://schemas.openxmlformats.org/officeDocument/2006/relationships/image" Target="../media/image2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Relationship Id="rId9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9.png"/><Relationship Id="rId7" Type="http://schemas.openxmlformats.org/officeDocument/2006/relationships/image" Target="../media/image37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10" Type="http://schemas.openxmlformats.org/officeDocument/2006/relationships/image" Target="../media/image7.png"/><Relationship Id="rId4" Type="http://schemas.openxmlformats.org/officeDocument/2006/relationships/image" Target="../media/image34.png"/><Relationship Id="rId9" Type="http://schemas.openxmlformats.org/officeDocument/2006/relationships/image" Target="../media/image39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41.png"/><Relationship Id="rId7" Type="http://schemas.openxmlformats.org/officeDocument/2006/relationships/image" Target="../media/image45.png"/><Relationship Id="rId12" Type="http://schemas.openxmlformats.org/officeDocument/2006/relationships/image" Target="../media/image7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4.png"/><Relationship Id="rId11" Type="http://schemas.openxmlformats.org/officeDocument/2006/relationships/image" Target="../media/image49.png"/><Relationship Id="rId5" Type="http://schemas.openxmlformats.org/officeDocument/2006/relationships/image" Target="../media/image43.png"/><Relationship Id="rId10" Type="http://schemas.openxmlformats.org/officeDocument/2006/relationships/image" Target="../media/image48.png"/><Relationship Id="rId4" Type="http://schemas.openxmlformats.org/officeDocument/2006/relationships/image" Target="../media/image42.png"/><Relationship Id="rId9" Type="http://schemas.openxmlformats.org/officeDocument/2006/relationships/image" Target="../media/image4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13" Type="http://schemas.openxmlformats.org/officeDocument/2006/relationships/image" Target="../media/image60.png"/><Relationship Id="rId3" Type="http://schemas.openxmlformats.org/officeDocument/2006/relationships/image" Target="../media/image50.png"/><Relationship Id="rId7" Type="http://schemas.openxmlformats.org/officeDocument/2006/relationships/image" Target="../media/image54.png"/><Relationship Id="rId12" Type="http://schemas.openxmlformats.org/officeDocument/2006/relationships/image" Target="../media/image5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3.png"/><Relationship Id="rId11" Type="http://schemas.openxmlformats.org/officeDocument/2006/relationships/image" Target="../media/image58.png"/><Relationship Id="rId5" Type="http://schemas.openxmlformats.org/officeDocument/2006/relationships/image" Target="../media/image52.png"/><Relationship Id="rId10" Type="http://schemas.openxmlformats.org/officeDocument/2006/relationships/image" Target="../media/image57.png"/><Relationship Id="rId4" Type="http://schemas.openxmlformats.org/officeDocument/2006/relationships/image" Target="../media/image51.png"/><Relationship Id="rId9" Type="http://schemas.openxmlformats.org/officeDocument/2006/relationships/image" Target="../media/image56.png"/><Relationship Id="rId1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13" Type="http://schemas.openxmlformats.org/officeDocument/2006/relationships/image" Target="../media/image7.png"/><Relationship Id="rId3" Type="http://schemas.openxmlformats.org/officeDocument/2006/relationships/image" Target="../media/image62.png"/><Relationship Id="rId7" Type="http://schemas.openxmlformats.org/officeDocument/2006/relationships/image" Target="../media/image66.png"/><Relationship Id="rId12" Type="http://schemas.openxmlformats.org/officeDocument/2006/relationships/image" Target="../media/image71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5.png"/><Relationship Id="rId11" Type="http://schemas.openxmlformats.org/officeDocument/2006/relationships/image" Target="../media/image70.png"/><Relationship Id="rId5" Type="http://schemas.openxmlformats.org/officeDocument/2006/relationships/image" Target="../media/image64.png"/><Relationship Id="rId10" Type="http://schemas.openxmlformats.org/officeDocument/2006/relationships/image" Target="../media/image69.png"/><Relationship Id="rId4" Type="http://schemas.openxmlformats.org/officeDocument/2006/relationships/image" Target="../media/image63.png"/><Relationship Id="rId9" Type="http://schemas.openxmlformats.org/officeDocument/2006/relationships/image" Target="../media/image68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png"/><Relationship Id="rId3" Type="http://schemas.openxmlformats.org/officeDocument/2006/relationships/image" Target="../media/image72.png"/><Relationship Id="rId7" Type="http://schemas.openxmlformats.org/officeDocument/2006/relationships/image" Target="../media/image76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5.png"/><Relationship Id="rId5" Type="http://schemas.openxmlformats.org/officeDocument/2006/relationships/image" Target="../media/image74.png"/><Relationship Id="rId4" Type="http://schemas.openxmlformats.org/officeDocument/2006/relationships/image" Target="../media/image73.png"/><Relationship Id="rId9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3.png"/><Relationship Id="rId13" Type="http://schemas.openxmlformats.org/officeDocument/2006/relationships/image" Target="../media/image7.png"/><Relationship Id="rId3" Type="http://schemas.openxmlformats.org/officeDocument/2006/relationships/image" Target="../media/image78.png"/><Relationship Id="rId7" Type="http://schemas.openxmlformats.org/officeDocument/2006/relationships/image" Target="../media/image82.png"/><Relationship Id="rId12" Type="http://schemas.openxmlformats.org/officeDocument/2006/relationships/image" Target="../media/image8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1.png"/><Relationship Id="rId11" Type="http://schemas.openxmlformats.org/officeDocument/2006/relationships/image" Target="../media/image86.png"/><Relationship Id="rId5" Type="http://schemas.openxmlformats.org/officeDocument/2006/relationships/image" Target="../media/image80.png"/><Relationship Id="rId10" Type="http://schemas.openxmlformats.org/officeDocument/2006/relationships/image" Target="../media/image85.png"/><Relationship Id="rId4" Type="http://schemas.openxmlformats.org/officeDocument/2006/relationships/image" Target="../media/image79.png"/><Relationship Id="rId9" Type="http://schemas.openxmlformats.org/officeDocument/2006/relationships/image" Target="../media/image84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88.png"/><Relationship Id="rId7" Type="http://schemas.openxmlformats.org/officeDocument/2006/relationships/image" Target="../media/image92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1.png"/><Relationship Id="rId5" Type="http://schemas.openxmlformats.org/officeDocument/2006/relationships/image" Target="../media/image90.png"/><Relationship Id="rId4" Type="http://schemas.openxmlformats.org/officeDocument/2006/relationships/image" Target="../media/image89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94.png"/><Relationship Id="rId7" Type="http://schemas.openxmlformats.org/officeDocument/2006/relationships/image" Target="../media/image98.png"/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7.png"/><Relationship Id="rId5" Type="http://schemas.openxmlformats.org/officeDocument/2006/relationships/image" Target="../media/image96.png"/><Relationship Id="rId4" Type="http://schemas.openxmlformats.org/officeDocument/2006/relationships/image" Target="../media/image9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hyperlink" Target="mailto:admin@bntechallinace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17380" y="1622226"/>
            <a:ext cx="3157239" cy="2667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178291" y="2079426"/>
            <a:ext cx="5835416" cy="12703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5002"/>
              </a:lnSpc>
            </a:pPr>
            <a:r>
              <a:rPr sz="4350" b="1" i="0" u="none">
                <a:solidFill>
                  <a:srgbClr val="0F172A"/>
                </a:solidFill>
                <a:latin typeface="Plus Jakarta Sans"/>
              </a:rPr>
              <a:t>Enterprise SQL Server</a:t>
            </a:r>
            <a:r>
              <a:t>
</a:t>
            </a:r>
            <a:r>
              <a:rPr sz="4350" b="1" i="0" u="none">
                <a:solidFill>
                  <a:srgbClr val="0F172A"/>
                </a:solidFill>
                <a:latin typeface="Plus Jakarta Sans"/>
              </a:rPr>
              <a:t> Best Practices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190750" y="3540323"/>
            <a:ext cx="7810500" cy="6286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475"/>
              </a:lnSpc>
            </a:pPr>
            <a:r>
              <a:rPr sz="1650" b="0" i="0" u="none">
                <a:solidFill>
                  <a:srgbClr val="475569"/>
                </a:solidFill>
                <a:latin typeface="Inter"/>
              </a:rPr>
              <a:t>A comprehensive blueprint for high performance, continuous availability, defense-in-depth security, and cloud scalability.</a:t>
            </a:r>
          </a:p>
        </p:txBody>
      </p:sp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50730" y="1693664"/>
            <a:ext cx="111025" cy="123825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00375" y="4759523"/>
            <a:ext cx="228600" cy="2286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343275" y="4692848"/>
            <a:ext cx="1276350" cy="3619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125" b="1" i="0" u="none">
                <a:solidFill>
                  <a:srgbClr val="1E293B"/>
                </a:solidFill>
                <a:latin typeface="Inter"/>
              </a:rPr>
              <a:t>Hardware &amp; Config</a:t>
            </a:r>
          </a:p>
        </p:txBody>
      </p:sp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86375" y="4759523"/>
            <a:ext cx="228600" cy="2286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629275" y="4783335"/>
            <a:ext cx="962025" cy="1809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125" b="1" i="0" u="none">
                <a:solidFill>
                  <a:srgbClr val="1E293B"/>
                </a:solidFill>
                <a:latin typeface="Inter"/>
              </a:rPr>
              <a:t>Security &amp; DR</a:t>
            </a:r>
          </a:p>
        </p:txBody>
      </p:sp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572375" y="4759523"/>
            <a:ext cx="228600" cy="22860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7915275" y="4783335"/>
            <a:ext cx="1190625" cy="1809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125" b="1" i="0" u="none">
                <a:solidFill>
                  <a:srgbClr val="1E293B"/>
                </a:solidFill>
                <a:latin typeface="Inter"/>
              </a:rPr>
              <a:t>Tuning &amp; DevOps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1A57DC19-B944-1171-787C-3F486F30FD5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087342" y="311255"/>
            <a:ext cx="1764657" cy="462651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6500" y="1757362"/>
            <a:ext cx="5334000" cy="400050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500" y="538162"/>
            <a:ext cx="297953" cy="304800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96025" y="1766887"/>
            <a:ext cx="5314950" cy="398145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57250" y="2195512"/>
            <a:ext cx="5048250" cy="685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1" i="0" u="none">
                <a:solidFill>
                  <a:srgbClr val="334155"/>
                </a:solidFill>
                <a:latin typeface="Inter"/>
              </a:rPr>
              <a:t>High Core Clock CPUs:</a:t>
            </a:r>
            <a:r>
              <a:rPr sz="1200" b="0" i="0" u="none">
                <a:solidFill>
                  <a:srgbClr val="334155"/>
                </a:solidFill>
                <a:latin typeface="Inter"/>
              </a:rPr>
              <a:t> Prioritize higher CPU clock speeds (GHz) over core count to reduce licensing costs and maximize single-thread query performance. Align with NUMA nodes.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76300" y="3033712"/>
            <a:ext cx="502920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1" i="0" u="none">
                <a:solidFill>
                  <a:srgbClr val="334155"/>
                </a:solidFill>
                <a:latin typeface="Inter"/>
              </a:rPr>
              <a:t>RAM Sizing:</a:t>
            </a:r>
            <a:r>
              <a:rPr sz="1200" b="0" i="0" u="none">
                <a:solidFill>
                  <a:srgbClr val="334155"/>
                </a:solidFill>
                <a:latin typeface="Inter"/>
              </a:rPr>
              <a:t> Provision sufficient RAM to keep the active data working set inside the Buffer Pool, minimizing slow disk I/O operations.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" y="3643312"/>
            <a:ext cx="5048250" cy="685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1" i="0" u="none">
                <a:solidFill>
                  <a:srgbClr val="334155"/>
                </a:solidFill>
                <a:latin typeface="Inter"/>
              </a:rPr>
              <a:t>PCIe NVMe SSD Storage:</a:t>
            </a:r>
            <a:r>
              <a:rPr sz="1200" b="0" i="0" u="none">
                <a:solidFill>
                  <a:srgbClr val="334155"/>
                </a:solidFill>
                <a:latin typeface="Inter"/>
              </a:rPr>
              <a:t> Deploy NVMe flash storage with RAID 10 for transaction logs and TempDB to achieve sub-millisecond write latencies.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04875" y="4481512"/>
            <a:ext cx="5000625" cy="685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1" i="0" u="none">
                <a:solidFill>
                  <a:srgbClr val="334155"/>
                </a:solidFill>
                <a:latin typeface="Inter"/>
              </a:rPr>
              <a:t>Dedicated Network Fabric:</a:t>
            </a:r>
            <a:r>
              <a:rPr sz="1200" b="0" i="0" u="none">
                <a:solidFill>
                  <a:srgbClr val="334155"/>
                </a:solidFill>
                <a:latin typeface="Inter"/>
              </a:rPr>
              <a:t> Separate user traffic, backup streams, and Always On availability replica traffic across redundant 25GbE+ NICs.</a:t>
            </a:r>
          </a:p>
        </p:txBody>
      </p:sp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1500" y="2219325"/>
            <a:ext cx="171450" cy="180975"/>
          </a:xfrm>
          <a:prstGeom prst="rect">
            <a:avLst/>
          </a:prstGeom>
        </p:spPr>
      </p:pic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1500" y="3057525"/>
            <a:ext cx="190500" cy="180975"/>
          </a:xfrm>
          <a:prstGeom prst="rect">
            <a:avLst/>
          </a:prstGeom>
        </p:spPr>
      </p:pic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71500" y="3667125"/>
            <a:ext cx="171450" cy="180975"/>
          </a:xfrm>
          <a:prstGeom prst="rect">
            <a:avLst/>
          </a:prstGeom>
        </p:spPr>
      </p:pic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71500" y="4505325"/>
            <a:ext cx="219075" cy="180975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983753" y="476250"/>
            <a:ext cx="11168583" cy="42862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700" b="0" i="0" u="none">
                <a:solidFill>
                  <a:srgbClr val="1E293B"/>
                </a:solidFill>
                <a:latin typeface="Plus Jakarta Sans ExtraBold"/>
              </a:rPr>
              <a:t>High-Performance Hardware Setup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DD9DDA6E-A5A5-6643-E194-3C5FCA2A1C2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087342" y="311255"/>
            <a:ext cx="1764657" cy="462651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7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2040731"/>
            <a:ext cx="3530649" cy="3433762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30749" y="2040731"/>
            <a:ext cx="3530649" cy="3433762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89999" y="2040731"/>
            <a:ext cx="3530649" cy="3433762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1500" y="538162"/>
            <a:ext cx="297953" cy="304800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581024" y="3733800"/>
            <a:ext cx="3511600" cy="47625"/>
          </a:xfrm>
          <a:prstGeom prst="roundRect">
            <a:avLst>
              <a:gd name="adj" fmla="val 50000"/>
            </a:avLst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9625" y="2316956"/>
            <a:ext cx="495300" cy="4953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09625" y="2983706"/>
            <a:ext cx="3207119" cy="2667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50" b="1" i="0" u="none">
                <a:solidFill>
                  <a:srgbClr val="1E293B"/>
                </a:solidFill>
                <a:latin typeface="Plus Jakarta Sans"/>
              </a:rPr>
              <a:t>Memory Tuning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09625" y="3345656"/>
            <a:ext cx="3054399" cy="2000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575"/>
              </a:lnSpc>
            </a:pPr>
            <a:r>
              <a:rPr sz="1050" b="0" i="0" u="none">
                <a:solidFill>
                  <a:srgbClr val="475569"/>
                </a:solidFill>
                <a:latin typeface="Inter"/>
              </a:rPr>
              <a:t>Prevent OS thrashing &amp; buffer pool depletion.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340274" y="3733800"/>
            <a:ext cx="3511600" cy="47625"/>
          </a:xfrm>
          <a:prstGeom prst="roundRect">
            <a:avLst>
              <a:gd name="adj" fmla="val 50000"/>
            </a:avLst>
          </a:prstGeom>
          <a:solidFill>
            <a:srgbClr val="EA58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68874" y="2316956"/>
            <a:ext cx="495300" cy="4953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4568874" y="2983706"/>
            <a:ext cx="3207119" cy="2667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50" b="1" i="0" u="none">
                <a:solidFill>
                  <a:srgbClr val="1E293B"/>
                </a:solidFill>
                <a:latin typeface="Plus Jakarta Sans"/>
              </a:rPr>
              <a:t>MAXDOP &amp; Parallelism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68874" y="3345656"/>
            <a:ext cx="3054399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575"/>
              </a:lnSpc>
            </a:pPr>
            <a:r>
              <a:rPr sz="1050" b="0" i="0" u="none">
                <a:solidFill>
                  <a:srgbClr val="475569"/>
                </a:solidFill>
                <a:latin typeface="Inter"/>
              </a:rPr>
              <a:t>Eliminate CPU thread contention &amp; CXPACKET wait time.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099523" y="3733800"/>
            <a:ext cx="3511600" cy="47625"/>
          </a:xfrm>
          <a:prstGeom prst="roundRect">
            <a:avLst>
              <a:gd name="adj" fmla="val 50000"/>
            </a:avLst>
          </a:prstGeom>
          <a:solidFill>
            <a:srgbClr val="16A3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6" name="Picture 15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328124" y="2316956"/>
            <a:ext cx="495300" cy="495300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8328124" y="2983706"/>
            <a:ext cx="3207119" cy="2667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50" b="1" i="0" u="none">
                <a:solidFill>
                  <a:srgbClr val="1E293B"/>
                </a:solidFill>
                <a:latin typeface="Plus Jakarta Sans"/>
              </a:rPr>
              <a:t>TempDB Optimization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28124" y="3345656"/>
            <a:ext cx="3054399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575"/>
              </a:lnSpc>
            </a:pPr>
            <a:r>
              <a:rPr sz="1050" b="0" i="0" u="none">
                <a:solidFill>
                  <a:srgbClr val="475569"/>
                </a:solidFill>
                <a:latin typeface="Inter"/>
              </a:rPr>
              <a:t>Remove allocation latch contention (PAGELATCH_EX).</a:t>
            </a:r>
          </a:p>
        </p:txBody>
      </p:sp>
      <p:pic>
        <p:nvPicPr>
          <p:cNvPr id="19" name="Picture 18" descr="image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28687" y="2450306"/>
            <a:ext cx="257175" cy="228600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1000125" y="3736181"/>
            <a:ext cx="2863899" cy="4286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687"/>
              </a:lnSpc>
            </a:pPr>
            <a:r>
              <a:rPr sz="1125" b="1" i="0" u="none">
                <a:solidFill>
                  <a:srgbClr val="334155"/>
                </a:solidFill>
                <a:latin typeface="Inter"/>
              </a:rPr>
              <a:t>Max Server Memory:</a:t>
            </a:r>
            <a:r>
              <a:rPr sz="1125" b="0" i="0" u="none">
                <a:solidFill>
                  <a:srgbClr val="334155"/>
                </a:solidFill>
                <a:latin typeface="Inter"/>
              </a:rPr>
              <a:t> Set cap leaving 10-20% RAM reserved for the Windows OS.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000125" y="4260056"/>
            <a:ext cx="2863899" cy="64293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687"/>
              </a:lnSpc>
            </a:pPr>
            <a:r>
              <a:rPr sz="1125" b="1" i="0" u="none">
                <a:solidFill>
                  <a:srgbClr val="334155"/>
                </a:solidFill>
                <a:latin typeface="Inter"/>
              </a:rPr>
              <a:t>Lock Pages in Memory (LPIM):</a:t>
            </a:r>
            <a:r>
              <a:rPr sz="1125" b="0" i="0" u="none">
                <a:solidFill>
                  <a:srgbClr val="334155"/>
                </a:solidFill>
                <a:latin typeface="Inter"/>
              </a:rPr>
              <a:t> Enable privilege to prevent OS swapping buffer pool to disk.</a:t>
            </a:r>
          </a:p>
        </p:txBody>
      </p:sp>
      <p:pic>
        <p:nvPicPr>
          <p:cNvPr id="22" name="Picture 21" descr="image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716512" y="2450306"/>
            <a:ext cx="200025" cy="228600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4759374" y="3936206"/>
            <a:ext cx="2863899" cy="4286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687"/>
              </a:lnSpc>
            </a:pPr>
            <a:r>
              <a:rPr sz="1125" b="1" i="0" u="none">
                <a:solidFill>
                  <a:srgbClr val="334155"/>
                </a:solidFill>
                <a:latin typeface="Inter"/>
              </a:rPr>
              <a:t>MAXDOP:</a:t>
            </a:r>
            <a:r>
              <a:rPr sz="1125" b="0" i="0" u="none">
                <a:solidFill>
                  <a:srgbClr val="334155"/>
                </a:solidFill>
                <a:latin typeface="Inter"/>
              </a:rPr>
              <a:t> Cap at NUMA node boundary (max 8) for OLTP workloads.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759374" y="4460081"/>
            <a:ext cx="2863899" cy="4286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687"/>
              </a:lnSpc>
            </a:pPr>
            <a:r>
              <a:rPr sz="1125" b="1" i="0" u="none">
                <a:solidFill>
                  <a:srgbClr val="334155"/>
                </a:solidFill>
                <a:latin typeface="Inter"/>
              </a:rPr>
              <a:t>Cost Threshold:</a:t>
            </a:r>
            <a:r>
              <a:rPr sz="1125" b="0" i="0" u="none">
                <a:solidFill>
                  <a:srgbClr val="334155"/>
                </a:solidFill>
                <a:latin typeface="Inter"/>
              </a:rPr>
              <a:t> Raise default from 5 to 50+ to stop trivial parallel query overhead.</a:t>
            </a:r>
          </a:p>
        </p:txBody>
      </p:sp>
      <p:pic>
        <p:nvPicPr>
          <p:cNvPr id="25" name="Picture 24" descr="image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475761" y="2450306"/>
            <a:ext cx="200025" cy="228600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8518624" y="3936206"/>
            <a:ext cx="2863899" cy="4286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687"/>
              </a:lnSpc>
            </a:pPr>
            <a:r>
              <a:rPr sz="1125" b="1" i="0" u="none">
                <a:solidFill>
                  <a:srgbClr val="334155"/>
                </a:solidFill>
                <a:latin typeface="Inter"/>
              </a:rPr>
              <a:t>Data Files:</a:t>
            </a:r>
            <a:r>
              <a:rPr sz="1125" b="0" i="0" u="none">
                <a:solidFill>
                  <a:srgbClr val="334155"/>
                </a:solidFill>
                <a:latin typeface="Inter"/>
              </a:rPr>
              <a:t> Match 1 file per logical CPU up to 8 equal-sized data files.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518624" y="4460081"/>
            <a:ext cx="2863899" cy="64293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687"/>
              </a:lnSpc>
            </a:pPr>
            <a:r>
              <a:rPr sz="1125" b="1" i="0" u="none">
                <a:solidFill>
                  <a:srgbClr val="334155"/>
                </a:solidFill>
                <a:latin typeface="Inter"/>
              </a:rPr>
              <a:t>Fixed Autogrowth:</a:t>
            </a:r>
            <a:r>
              <a:rPr sz="1125" b="0" i="0" u="none">
                <a:solidFill>
                  <a:srgbClr val="334155"/>
                </a:solidFill>
                <a:latin typeface="Inter"/>
              </a:rPr>
              <a:t> Presize files with large explicit growth chunks (e.g., 1024MB).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09625" y="3736181"/>
            <a:ext cx="85725" cy="2571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1" i="0" u="none">
                <a:solidFill>
                  <a:srgbClr val="2563EB"/>
                </a:solidFill>
                <a:latin typeface="Inter"/>
              </a:rPr>
              <a:t>•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09625" y="4260056"/>
            <a:ext cx="85725" cy="2571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1" i="0" u="none">
                <a:solidFill>
                  <a:srgbClr val="2563EB"/>
                </a:solidFill>
                <a:latin typeface="Inter"/>
              </a:rPr>
              <a:t>•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568874" y="3936206"/>
            <a:ext cx="85725" cy="2571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1" i="0" u="none">
                <a:solidFill>
                  <a:srgbClr val="EA580C"/>
                </a:solidFill>
                <a:latin typeface="Inter"/>
              </a:rPr>
              <a:t>•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4568874" y="4460081"/>
            <a:ext cx="85725" cy="2571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1" i="0" u="none">
                <a:solidFill>
                  <a:srgbClr val="EA580C"/>
                </a:solidFill>
                <a:latin typeface="Inter"/>
              </a:rPr>
              <a:t>•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8328124" y="3936206"/>
            <a:ext cx="85725" cy="2571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1" i="0" u="none">
                <a:solidFill>
                  <a:srgbClr val="16A34A"/>
                </a:solidFill>
                <a:latin typeface="Inter"/>
              </a:rPr>
              <a:t>•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328124" y="4460081"/>
            <a:ext cx="85725" cy="2571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1" i="0" u="none">
                <a:solidFill>
                  <a:srgbClr val="16A34A"/>
                </a:solidFill>
                <a:latin typeface="Inter"/>
              </a:rPr>
              <a:t>•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983753" y="476250"/>
            <a:ext cx="11168583" cy="42862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700" b="0" i="0" u="none">
                <a:solidFill>
                  <a:srgbClr val="1E293B"/>
                </a:solidFill>
                <a:latin typeface="Plus Jakarta Sans ExtraBold"/>
              </a:rPr>
              <a:t>Engine Configuration Best Practices</a:t>
            </a:r>
          </a:p>
        </p:txBody>
      </p:sp>
      <p:pic>
        <p:nvPicPr>
          <p:cNvPr id="35" name="Picture 34">
            <a:extLst>
              <a:ext uri="{FF2B5EF4-FFF2-40B4-BE49-F238E27FC236}">
                <a16:creationId xmlns:a16="http://schemas.microsoft.com/office/drawing/2014/main" id="{64673BDE-05FD-32EF-CB65-2AB729A56838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0087342" y="311255"/>
            <a:ext cx="1764657" cy="462651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21853" y="476250"/>
            <a:ext cx="5127828" cy="85725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700" b="0" i="0" u="none">
                <a:solidFill>
                  <a:srgbClr val="1E293B"/>
                </a:solidFill>
                <a:latin typeface="Plus Jakarta Sans ExtraBold"/>
              </a:rPr>
              <a:t>Efficient Indexing &amp; Maintenance</a:t>
            </a:r>
          </a:p>
        </p:txBody>
      </p:sp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6500" y="0"/>
            <a:ext cx="5905500" cy="6858000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500" y="752475"/>
            <a:ext cx="336053" cy="3048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71500" y="1562100"/>
            <a:ext cx="5600700" cy="2667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50" b="1" i="0" u="none">
                <a:solidFill>
                  <a:srgbClr val="1E293B"/>
                </a:solidFill>
                <a:latin typeface="Plus Jakarta Sans"/>
              </a:rPr>
              <a:t>Structured Lifecycle Strategy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71500" y="1924050"/>
            <a:ext cx="533400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0" i="0" u="none">
                <a:solidFill>
                  <a:srgbClr val="334155"/>
                </a:solidFill>
                <a:latin typeface="Inter"/>
              </a:rPr>
              <a:t>Proper index design and routine hygiene ensure fast execution plans while maintaining lean storage overhead.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" y="2524125"/>
            <a:ext cx="504825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1" i="0" u="none">
                <a:solidFill>
                  <a:srgbClr val="334155"/>
                </a:solidFill>
                <a:latin typeface="Inter"/>
              </a:rPr>
              <a:t>Index Selection:</a:t>
            </a:r>
            <a:r>
              <a:rPr sz="1200" b="0" i="0" u="none">
                <a:solidFill>
                  <a:srgbClr val="334155"/>
                </a:solidFill>
                <a:latin typeface="Inter"/>
              </a:rPr>
              <a:t> Combine B-Tree indexes for OLTP workloads with Columnstore indexes for analytical reporting.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76300" y="3133725"/>
            <a:ext cx="502920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1" i="0" u="none">
                <a:solidFill>
                  <a:srgbClr val="334155"/>
                </a:solidFill>
                <a:latin typeface="Inter"/>
              </a:rPr>
              <a:t>Automated Maintenance:</a:t>
            </a:r>
            <a:r>
              <a:rPr sz="1200" b="0" i="0" u="none">
                <a:solidFill>
                  <a:srgbClr val="334155"/>
                </a:solidFill>
                <a:latin typeface="Inter"/>
              </a:rPr>
              <a:t> Reorganize indexes with 10-30% fragmentation; rebuild indexes above 30% weekly.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57250" y="3743325"/>
            <a:ext cx="504825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1" i="0" u="none">
                <a:solidFill>
                  <a:srgbClr val="334155"/>
                </a:solidFill>
                <a:latin typeface="Inter"/>
              </a:rPr>
              <a:t>Statistics Updates:</a:t>
            </a:r>
            <a:r>
              <a:rPr sz="1200" b="0" i="0" u="none">
                <a:solidFill>
                  <a:srgbClr val="334155"/>
                </a:solidFill>
                <a:latin typeface="Inter"/>
              </a:rPr>
              <a:t> Update query optimizer statistics daily to avoid stale execution plans.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57250" y="4352925"/>
            <a:ext cx="504825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1" i="0" u="none">
                <a:solidFill>
                  <a:srgbClr val="334155"/>
                </a:solidFill>
                <a:latin typeface="Inter"/>
              </a:rPr>
              <a:t>Table Partitioning:</a:t>
            </a:r>
            <a:r>
              <a:rPr sz="1200" b="0" i="0" u="none">
                <a:solidFill>
                  <a:srgbClr val="334155"/>
                </a:solidFill>
                <a:latin typeface="Inter"/>
              </a:rPr>
              <a:t> Partition multi-million row tables by date ranges for efficient partition pruning and slide archiving.</a:t>
            </a:r>
          </a:p>
        </p:txBody>
      </p:sp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500" y="2547937"/>
            <a:ext cx="171450" cy="180975"/>
          </a:xfrm>
          <a:prstGeom prst="rect">
            <a:avLst/>
          </a:prstGeom>
        </p:spPr>
      </p:pic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1500" y="3157537"/>
            <a:ext cx="190500" cy="180975"/>
          </a:xfrm>
          <a:prstGeom prst="rect">
            <a:avLst/>
          </a:prstGeom>
        </p:spPr>
      </p:pic>
      <p:pic>
        <p:nvPicPr>
          <p:cNvPr id="14" name="Picture 13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1500" y="3767137"/>
            <a:ext cx="171450" cy="180975"/>
          </a:xfrm>
          <a:prstGeom prst="rect">
            <a:avLst/>
          </a:prstGeom>
        </p:spPr>
      </p:pic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71500" y="4376737"/>
            <a:ext cx="171450" cy="180975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597CBC56-8EE3-8D4B-504D-7E8E9A6DA62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3267" y="6150424"/>
            <a:ext cx="1764657" cy="462651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6500" y="1757362"/>
            <a:ext cx="5334000" cy="400050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500" y="538162"/>
            <a:ext cx="336053" cy="304800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96025" y="1766887"/>
            <a:ext cx="5314950" cy="398145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904875" y="2081212"/>
            <a:ext cx="5000625" cy="685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1" i="0" u="none">
                <a:solidFill>
                  <a:srgbClr val="334155"/>
                </a:solidFill>
                <a:latin typeface="Inter"/>
              </a:rPr>
              <a:t>Always On Availability Groups:</a:t>
            </a:r>
            <a:r>
              <a:rPr sz="1200" b="0" i="0" u="none">
                <a:solidFill>
                  <a:srgbClr val="334155"/>
                </a:solidFill>
                <a:latin typeface="Inter"/>
              </a:rPr>
              <a:t> Configure synchronous commit for local zero-data-loss failover and asynchronous commit for secondary disaster recovery (DR) sites.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04875" y="2919412"/>
            <a:ext cx="5000625" cy="685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1" i="0" u="none">
                <a:solidFill>
                  <a:srgbClr val="334155"/>
                </a:solidFill>
                <a:latin typeface="Inter"/>
              </a:rPr>
              <a:t>Windows Server Failover Cluster (WSFC):</a:t>
            </a:r>
            <a:r>
              <a:rPr sz="1200" b="0" i="0" u="none">
                <a:solidFill>
                  <a:srgbClr val="334155"/>
                </a:solidFill>
                <a:latin typeface="Inter"/>
              </a:rPr>
              <a:t> Leverage multi-subnet cluster listeners for seamless, automatic IP failover for connected application pools.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" y="3757612"/>
            <a:ext cx="5048250" cy="685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1" i="0" u="none">
                <a:solidFill>
                  <a:srgbClr val="334155"/>
                </a:solidFill>
                <a:latin typeface="Inter"/>
              </a:rPr>
              <a:t>Readable Secondaries:</a:t>
            </a:r>
            <a:r>
              <a:rPr sz="1200" b="0" i="0" u="none">
                <a:solidFill>
                  <a:srgbClr val="334155"/>
                </a:solidFill>
                <a:latin typeface="Inter"/>
              </a:rPr>
              <a:t> Offload read-heavy reporting queries and backup tasks to active secondary replicas to reduce primary engine stress.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76300" y="4595812"/>
            <a:ext cx="5029200" cy="685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1" i="0" u="none">
                <a:solidFill>
                  <a:srgbClr val="334155"/>
                </a:solidFill>
                <a:latin typeface="Inter"/>
              </a:rPr>
              <a:t>Automatic Page Repair:</a:t>
            </a:r>
            <a:r>
              <a:rPr sz="1200" b="0" i="0" u="none">
                <a:solidFill>
                  <a:srgbClr val="334155"/>
                </a:solidFill>
                <a:latin typeface="Inter"/>
              </a:rPr>
              <a:t> Transparently resolve corrupt disk pages on the primary replica by fetching clean copies from a secondary replica.</a:t>
            </a:r>
          </a:p>
        </p:txBody>
      </p:sp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1500" y="2105025"/>
            <a:ext cx="219075" cy="180975"/>
          </a:xfrm>
          <a:prstGeom prst="rect">
            <a:avLst/>
          </a:prstGeom>
        </p:spPr>
      </p:pic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1500" y="2943225"/>
            <a:ext cx="219075" cy="180975"/>
          </a:xfrm>
          <a:prstGeom prst="rect">
            <a:avLst/>
          </a:prstGeom>
        </p:spPr>
      </p:pic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71500" y="3781425"/>
            <a:ext cx="171450" cy="180975"/>
          </a:xfrm>
          <a:prstGeom prst="rect">
            <a:avLst/>
          </a:prstGeom>
        </p:spPr>
      </p:pic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71500" y="4619625"/>
            <a:ext cx="190500" cy="180975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1021853" y="476250"/>
            <a:ext cx="11128578" cy="42862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700" b="0" i="0" u="none">
                <a:solidFill>
                  <a:srgbClr val="1E293B"/>
                </a:solidFill>
                <a:latin typeface="Plus Jakarta Sans ExtraBold"/>
              </a:rPr>
              <a:t>High Availability &amp; Geo-Replication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A16EE6A5-2E39-2955-EB44-3F836000B48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087342" y="311255"/>
            <a:ext cx="1764657" cy="462651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D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2071687"/>
            <a:ext cx="5334000" cy="337185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6500" y="2071687"/>
            <a:ext cx="5334000" cy="3371850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500" y="538162"/>
            <a:ext cx="259853" cy="30480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66775" y="2366962"/>
            <a:ext cx="2250876" cy="2667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66775" y="2747962"/>
            <a:ext cx="4980622" cy="2667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50" b="1" i="0" u="none">
                <a:solidFill>
                  <a:srgbClr val="1E293B"/>
                </a:solidFill>
                <a:latin typeface="Plus Jakarta Sans"/>
              </a:rPr>
              <a:t>In-Memory OLTP (Hekaton)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6775" y="3109912"/>
            <a:ext cx="474345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0" i="0" u="none">
                <a:solidFill>
                  <a:srgbClr val="334155"/>
                </a:solidFill>
                <a:latin typeface="Inter"/>
              </a:rPr>
              <a:t>Designed for high-concurrency ingestion and ultra-low latency transaction processing.</a:t>
            </a:r>
          </a:p>
        </p:txBody>
      </p:sp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81775" y="2366962"/>
            <a:ext cx="1578917" cy="2667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6581775" y="2747962"/>
            <a:ext cx="4980622" cy="2667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50" b="1" i="0" u="none">
                <a:solidFill>
                  <a:srgbClr val="1E293B"/>
                </a:solidFill>
                <a:latin typeface="Plus Jakarta Sans"/>
              </a:rPr>
              <a:t>Data Governance &amp; Archiving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581775" y="3109912"/>
            <a:ext cx="474345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0" i="0" u="none">
                <a:solidFill>
                  <a:srgbClr val="334155"/>
                </a:solidFill>
                <a:latin typeface="Inter"/>
              </a:rPr>
              <a:t>Maintain compliance while optimizing storage costs and data freshness.</a:t>
            </a:r>
          </a:p>
        </p:txBody>
      </p:sp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00125" y="2438400"/>
            <a:ext cx="130075" cy="123825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133475" y="3700462"/>
            <a:ext cx="4476750" cy="685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1" i="0" u="none">
                <a:solidFill>
                  <a:srgbClr val="334155"/>
                </a:solidFill>
                <a:latin typeface="Inter"/>
              </a:rPr>
              <a:t>Memory-Optimized Tables:</a:t>
            </a:r>
            <a:r>
              <a:rPr sz="1200" b="0" i="0" u="none">
                <a:solidFill>
                  <a:srgbClr val="334155"/>
                </a:solidFill>
                <a:latin typeface="Inter"/>
              </a:rPr>
              <a:t> Non-blocking lock/latch-free execution eliminates thread contention.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33475" y="4538662"/>
            <a:ext cx="447675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1" i="0" u="none">
                <a:solidFill>
                  <a:srgbClr val="334155"/>
                </a:solidFill>
                <a:latin typeface="Inter"/>
              </a:rPr>
              <a:t>Natively Compiled Stored Procedures:</a:t>
            </a:r>
            <a:r>
              <a:rPr sz="1200" b="0" i="0" u="none">
                <a:solidFill>
                  <a:srgbClr val="334155"/>
                </a:solidFill>
                <a:latin typeface="Inter"/>
              </a:rPr>
              <a:t> Transpiled to machine C-code for sub-millisecond execution times.</a:t>
            </a:r>
          </a:p>
        </p:txBody>
      </p:sp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15125" y="2438400"/>
            <a:ext cx="130075" cy="123825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6848475" y="3700462"/>
            <a:ext cx="447675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1" i="0" u="none">
                <a:solidFill>
                  <a:srgbClr val="334155"/>
                </a:solidFill>
                <a:latin typeface="Inter"/>
              </a:rPr>
              <a:t>Automated Tiering:</a:t>
            </a:r>
            <a:r>
              <a:rPr sz="1200" b="0" i="0" u="none">
                <a:solidFill>
                  <a:srgbClr val="334155"/>
                </a:solidFill>
                <a:latin typeface="Inter"/>
              </a:rPr>
              <a:t> Migrate historical cold data to low-cost cloud blob storage tiers.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848475" y="4310062"/>
            <a:ext cx="447675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1" i="0" u="none">
                <a:solidFill>
                  <a:srgbClr val="334155"/>
                </a:solidFill>
                <a:latin typeface="Inter"/>
              </a:rPr>
              <a:t>Quality &amp; Metadata:</a:t>
            </a:r>
            <a:r>
              <a:rPr sz="1200" b="0" i="0" u="none">
                <a:solidFill>
                  <a:srgbClr val="334155"/>
                </a:solidFill>
                <a:latin typeface="Inter"/>
              </a:rPr>
              <a:t> Enforce strict schemas, foreign keys, and document relationships with data catalogs.</a:t>
            </a:r>
          </a:p>
        </p:txBody>
      </p:sp>
      <p:pic>
        <p:nvPicPr>
          <p:cNvPr id="18" name="Picture 17" descr="image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66775" y="3724275"/>
            <a:ext cx="152400" cy="180975"/>
          </a:xfrm>
          <a:prstGeom prst="rect">
            <a:avLst/>
          </a:prstGeom>
        </p:spPr>
      </p:pic>
      <p:pic>
        <p:nvPicPr>
          <p:cNvPr id="19" name="Picture 18" descr="image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66775" y="4562475"/>
            <a:ext cx="152400" cy="180975"/>
          </a:xfrm>
          <a:prstGeom prst="rect">
            <a:avLst/>
          </a:prstGeom>
        </p:spPr>
      </p:pic>
      <p:pic>
        <p:nvPicPr>
          <p:cNvPr id="20" name="Picture 19" descr="image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581775" y="3724275"/>
            <a:ext cx="152400" cy="180975"/>
          </a:xfrm>
          <a:prstGeom prst="rect">
            <a:avLst/>
          </a:prstGeom>
        </p:spPr>
      </p:pic>
      <p:pic>
        <p:nvPicPr>
          <p:cNvPr id="21" name="Picture 20" descr="image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581775" y="4333875"/>
            <a:ext cx="152400" cy="180975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945653" y="476250"/>
            <a:ext cx="11208588" cy="42862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700" b="0" i="0" u="none">
                <a:solidFill>
                  <a:srgbClr val="1E293B"/>
                </a:solidFill>
                <a:latin typeface="Plus Jakarta Sans ExtraBold"/>
              </a:rPr>
              <a:t>In-Memory OLTP &amp; Data Governance</a:t>
            </a: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356C0E8C-729E-C72A-18D1-A9E5ECA11537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0087342" y="311255"/>
            <a:ext cx="1764657" cy="462651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3076575"/>
            <a:ext cx="2440781" cy="1914525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40906" y="3076575"/>
            <a:ext cx="2440781" cy="1914525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10312" y="3076575"/>
            <a:ext cx="2440781" cy="1914525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79718" y="3076575"/>
            <a:ext cx="2440781" cy="1914525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20440" y="3314700"/>
            <a:ext cx="342900" cy="342900"/>
          </a:xfrm>
          <a:prstGeom prst="rect">
            <a:avLst/>
          </a:prstGeom>
        </p:spPr>
      </p:pic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489846" y="3314700"/>
            <a:ext cx="342900" cy="342900"/>
          </a:xfrm>
          <a:prstGeom prst="rect">
            <a:avLst/>
          </a:prstGeom>
        </p:spPr>
      </p:pic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359253" y="3314700"/>
            <a:ext cx="342900" cy="342900"/>
          </a:xfrm>
          <a:prstGeom prst="rect">
            <a:avLst/>
          </a:prstGeom>
        </p:spPr>
      </p:pic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228659" y="3314700"/>
            <a:ext cx="342900" cy="342900"/>
          </a:xfrm>
          <a:prstGeom prst="rect">
            <a:avLst/>
          </a:prstGeom>
        </p:spPr>
      </p:pic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71500" y="538162"/>
            <a:ext cx="259853" cy="30480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571500" y="2524125"/>
            <a:ext cx="1104900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0" i="0" u="none">
                <a:solidFill>
                  <a:srgbClr val="475569"/>
                </a:solidFill>
                <a:latin typeface="Inter"/>
              </a:rPr>
              <a:t>An enterprise automated strategy ensures strict adherence to Recovery Point Objectives (RPO) and Recovery Time Objectives (RTO).</a:t>
            </a:r>
          </a:p>
        </p:txBody>
      </p:sp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164681" y="3938587"/>
            <a:ext cx="123825" cy="190500"/>
          </a:xfrm>
          <a:prstGeom prst="rect">
            <a:avLst/>
          </a:prstGeom>
        </p:spPr>
      </p:pic>
      <p:pic>
        <p:nvPicPr>
          <p:cNvPr id="14" name="Picture 13" descr="image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034087" y="3938587"/>
            <a:ext cx="123825" cy="190500"/>
          </a:xfrm>
          <a:prstGeom prst="rect">
            <a:avLst/>
          </a:prstGeom>
        </p:spPr>
      </p:pic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903493" y="3938587"/>
            <a:ext cx="123825" cy="19050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720506" y="3790950"/>
            <a:ext cx="2142767" cy="2667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650" b="1" i="0" u="none">
                <a:solidFill>
                  <a:srgbClr val="1E293B"/>
                </a:solidFill>
                <a:latin typeface="Plus Jakarta Sans"/>
              </a:rPr>
              <a:t>Full Backup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71525" y="4152900"/>
            <a:ext cx="2040731" cy="6000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1575"/>
              </a:lnSpc>
            </a:pPr>
            <a:r>
              <a:rPr sz="1050" b="0" i="0" u="none">
                <a:solidFill>
                  <a:srgbClr val="475569"/>
                </a:solidFill>
                <a:latin typeface="Inter"/>
              </a:rPr>
              <a:t>Weekly full database backups written directly to encrypted, geo-redundant storage.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589912" y="3790950"/>
            <a:ext cx="2142767" cy="2667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650" b="1" i="0" u="none">
                <a:solidFill>
                  <a:srgbClr val="1E293B"/>
                </a:solidFill>
                <a:latin typeface="Plus Jakarta Sans"/>
              </a:rPr>
              <a:t>Differential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640931" y="4152900"/>
            <a:ext cx="2040731" cy="6000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1575"/>
              </a:lnSpc>
            </a:pPr>
            <a:r>
              <a:rPr sz="1050" b="0" i="0" u="none">
                <a:solidFill>
                  <a:srgbClr val="475569"/>
                </a:solidFill>
                <a:latin typeface="Inter"/>
              </a:rPr>
              <a:t>Daily differential backups to capture extent changes and accelerate restore chains.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59319" y="3790950"/>
            <a:ext cx="2142767" cy="2667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650" b="1" i="0" u="none">
                <a:solidFill>
                  <a:srgbClr val="1E293B"/>
                </a:solidFill>
                <a:latin typeface="Plus Jakarta Sans"/>
              </a:rPr>
              <a:t>Tx Log Backups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510337" y="4152900"/>
            <a:ext cx="2040731" cy="6000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1575"/>
              </a:lnSpc>
            </a:pPr>
            <a:r>
              <a:rPr sz="1050" b="0" i="0" u="none">
                <a:solidFill>
                  <a:srgbClr val="475569"/>
                </a:solidFill>
                <a:latin typeface="Inter"/>
              </a:rPr>
              <a:t>Frequent log backups (every 5-15 mins) enabling precise point-in-time recovery.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328725" y="3790950"/>
            <a:ext cx="2142767" cy="2667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650" b="1" i="0" u="none">
                <a:solidFill>
                  <a:srgbClr val="1E293B"/>
                </a:solidFill>
                <a:latin typeface="Plus Jakarta Sans"/>
              </a:rPr>
              <a:t>DR Validation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379743" y="4152900"/>
            <a:ext cx="2040731" cy="6000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1575"/>
              </a:lnSpc>
            </a:pPr>
            <a:r>
              <a:rPr sz="1050" b="0" i="0" u="none">
                <a:solidFill>
                  <a:srgbClr val="475569"/>
                </a:solidFill>
                <a:latin typeface="Inter"/>
              </a:rPr>
              <a:t>Automated daily restore verification testing to validate backup file integrity.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45653" y="476250"/>
            <a:ext cx="11208588" cy="42862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700" b="0" i="0" u="none">
                <a:solidFill>
                  <a:srgbClr val="1E293B"/>
                </a:solidFill>
                <a:latin typeface="Plus Jakarta Sans ExtraBold"/>
              </a:rPr>
              <a:t>Robust Backup &amp; Recovery Flowchart</a:t>
            </a: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46D054EA-481F-81C1-04F0-95455AACF7D7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0087342" y="311255"/>
            <a:ext cx="1764657" cy="462651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7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2181225"/>
            <a:ext cx="3530649" cy="3152775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30749" y="2181225"/>
            <a:ext cx="3530649" cy="3152775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89999" y="2181225"/>
            <a:ext cx="3530649" cy="3152775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1500" y="538162"/>
            <a:ext cx="297953" cy="304800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581024" y="3733800"/>
            <a:ext cx="3511600" cy="47625"/>
          </a:xfrm>
          <a:prstGeom prst="roundRect">
            <a:avLst>
              <a:gd name="adj" fmla="val 50000"/>
            </a:avLst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9625" y="2457450"/>
            <a:ext cx="495300" cy="4953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09625" y="3124200"/>
            <a:ext cx="3207119" cy="2667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50" b="1" i="0" u="none">
                <a:solidFill>
                  <a:srgbClr val="1E293B"/>
                </a:solidFill>
                <a:latin typeface="Plus Jakarta Sans"/>
              </a:rPr>
              <a:t>🔒 Encryption Standard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40274" y="3733800"/>
            <a:ext cx="3511600" cy="47625"/>
          </a:xfrm>
          <a:prstGeom prst="roundRect">
            <a:avLst>
              <a:gd name="adj" fmla="val 50000"/>
            </a:avLst>
          </a:prstGeom>
          <a:solidFill>
            <a:srgbClr val="16A3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68874" y="2457450"/>
            <a:ext cx="495300" cy="49530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68874" y="3124200"/>
            <a:ext cx="3207119" cy="2667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50" b="1" i="0" u="none">
                <a:solidFill>
                  <a:srgbClr val="1E293B"/>
                </a:solidFill>
                <a:latin typeface="Plus Jakarta Sans"/>
              </a:rPr>
              <a:t>👥 Access Control (RBAC)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099523" y="3733800"/>
            <a:ext cx="3511600" cy="47625"/>
          </a:xfrm>
          <a:prstGeom prst="roundRect">
            <a:avLst>
              <a:gd name="adj" fmla="val 50000"/>
            </a:avLst>
          </a:prstGeom>
          <a:solidFill>
            <a:srgbClr val="EA58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4" name="Picture 13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328124" y="2457450"/>
            <a:ext cx="495300" cy="49530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8328124" y="3124200"/>
            <a:ext cx="3207119" cy="2667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50" b="1" i="0" u="none">
                <a:solidFill>
                  <a:srgbClr val="1E293B"/>
                </a:solidFill>
                <a:latin typeface="Plus Jakarta Sans"/>
              </a:rPr>
              <a:t>📜 Auditing &amp; Logging</a:t>
            </a:r>
          </a:p>
        </p:txBody>
      </p:sp>
      <p:pic>
        <p:nvPicPr>
          <p:cNvPr id="16" name="Picture 15" descr="image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57262" y="2590800"/>
            <a:ext cx="200025" cy="228600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1000125" y="3581400"/>
            <a:ext cx="2863899" cy="64293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687"/>
              </a:lnSpc>
            </a:pPr>
            <a:r>
              <a:rPr sz="1125" b="1" i="0" u="none">
                <a:solidFill>
                  <a:srgbClr val="334155"/>
                </a:solidFill>
                <a:latin typeface="Inter"/>
              </a:rPr>
              <a:t>Transparent Data Encryption (TDE):</a:t>
            </a:r>
            <a:r>
              <a:rPr sz="1125" b="0" i="0" u="none">
                <a:solidFill>
                  <a:srgbClr val="334155"/>
                </a:solidFill>
                <a:latin typeface="Inter"/>
              </a:rPr>
              <a:t> Encrypts entire database storage at rest using HSM-backed keys.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00125" y="4319587"/>
            <a:ext cx="2863899" cy="64293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687"/>
              </a:lnSpc>
            </a:pPr>
            <a:r>
              <a:rPr sz="1125" b="1" i="0" u="none">
                <a:solidFill>
                  <a:srgbClr val="334155"/>
                </a:solidFill>
                <a:latin typeface="Inter"/>
              </a:rPr>
              <a:t>Always Encrypted:</a:t>
            </a:r>
            <a:r>
              <a:rPr sz="1125" b="0" i="0" u="none">
                <a:solidFill>
                  <a:srgbClr val="334155"/>
                </a:solidFill>
                <a:latin typeface="Inter"/>
              </a:rPr>
              <a:t> Protects sensitive column data (SSNs, credit cards) in-transit and at-rest from DBAs.</a:t>
            </a:r>
          </a:p>
        </p:txBody>
      </p:sp>
      <p:pic>
        <p:nvPicPr>
          <p:cNvPr id="19" name="Picture 18" descr="image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673649" y="2590800"/>
            <a:ext cx="285750" cy="228600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4759374" y="3581400"/>
            <a:ext cx="2863899" cy="64293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687"/>
              </a:lnSpc>
            </a:pPr>
            <a:r>
              <a:rPr sz="1125" b="1" i="0" u="none">
                <a:solidFill>
                  <a:srgbClr val="334155"/>
                </a:solidFill>
                <a:latin typeface="Inter"/>
              </a:rPr>
              <a:t>Least Privilege:</a:t>
            </a:r>
            <a:r>
              <a:rPr sz="1125" b="0" i="0" u="none">
                <a:solidFill>
                  <a:srgbClr val="334155"/>
                </a:solidFill>
                <a:latin typeface="Inter"/>
              </a:rPr>
              <a:t> Enforce strict Role-Based Access Control via Entra ID / Active Directory Groups.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759374" y="4319587"/>
            <a:ext cx="2863899" cy="64293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687"/>
              </a:lnSpc>
            </a:pPr>
            <a:r>
              <a:rPr sz="1125" b="1" i="0" u="none">
                <a:solidFill>
                  <a:srgbClr val="334155"/>
                </a:solidFill>
                <a:latin typeface="Inter"/>
              </a:rPr>
              <a:t>No Direct Sa Access:</a:t>
            </a:r>
            <a:r>
              <a:rPr sz="1125" b="0" i="0" u="none">
                <a:solidFill>
                  <a:srgbClr val="334155"/>
                </a:solidFill>
                <a:latin typeface="Inter"/>
              </a:rPr>
              <a:t> Disable default 'sa' accounts; grant temporary admin rights via JIT privilege tools.</a:t>
            </a:r>
          </a:p>
        </p:txBody>
      </p:sp>
      <p:pic>
        <p:nvPicPr>
          <p:cNvPr id="22" name="Picture 21" descr="image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490049" y="2590800"/>
            <a:ext cx="171450" cy="228600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8518624" y="3581400"/>
            <a:ext cx="2863899" cy="64293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687"/>
              </a:lnSpc>
            </a:pPr>
            <a:r>
              <a:rPr sz="1125" b="1" i="0" u="none">
                <a:solidFill>
                  <a:srgbClr val="334155"/>
                </a:solidFill>
                <a:latin typeface="Inter"/>
              </a:rPr>
              <a:t>SQL Server Audit:</a:t>
            </a:r>
            <a:r>
              <a:rPr sz="1125" b="0" i="0" u="none">
                <a:solidFill>
                  <a:srgbClr val="334155"/>
                </a:solidFill>
                <a:latin typeface="Inter"/>
              </a:rPr>
              <a:t> Log server-level logins, schema changes, and elevated privilege access.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518624" y="4319587"/>
            <a:ext cx="2863899" cy="64293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687"/>
              </a:lnSpc>
            </a:pPr>
            <a:r>
              <a:rPr sz="1125" b="1" i="0" u="none">
                <a:solidFill>
                  <a:srgbClr val="334155"/>
                </a:solidFill>
                <a:latin typeface="Inter"/>
              </a:rPr>
              <a:t>Compliance Ready:</a:t>
            </a:r>
            <a:r>
              <a:rPr sz="1125" b="0" i="0" u="none">
                <a:solidFill>
                  <a:srgbClr val="334155"/>
                </a:solidFill>
                <a:latin typeface="Inter"/>
              </a:rPr>
              <a:t> Standardized audit logs formatted for GDPR, HIPAA, and PCI-DSS compliance reviews.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09625" y="3581400"/>
            <a:ext cx="85725" cy="2571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1" i="0" u="none">
                <a:solidFill>
                  <a:srgbClr val="2563EB"/>
                </a:solidFill>
                <a:latin typeface="Inter"/>
              </a:rPr>
              <a:t>•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09625" y="4319587"/>
            <a:ext cx="85725" cy="2571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1" i="0" u="none">
                <a:solidFill>
                  <a:srgbClr val="2563EB"/>
                </a:solidFill>
                <a:latin typeface="Inter"/>
              </a:rPr>
              <a:t>•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568874" y="3581400"/>
            <a:ext cx="85725" cy="2571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1" i="0" u="none">
                <a:solidFill>
                  <a:srgbClr val="16A34A"/>
                </a:solidFill>
                <a:latin typeface="Inter"/>
              </a:rPr>
              <a:t>•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568874" y="4319587"/>
            <a:ext cx="85725" cy="2571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1" i="0" u="none">
                <a:solidFill>
                  <a:srgbClr val="16A34A"/>
                </a:solidFill>
                <a:latin typeface="Inter"/>
              </a:rPr>
              <a:t>•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328124" y="3581400"/>
            <a:ext cx="85725" cy="2571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1" i="0" u="none">
                <a:solidFill>
                  <a:srgbClr val="EA580C"/>
                </a:solidFill>
                <a:latin typeface="Inter"/>
              </a:rPr>
              <a:t>•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328124" y="4319587"/>
            <a:ext cx="85725" cy="2571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1" i="0" u="none">
                <a:solidFill>
                  <a:srgbClr val="EA580C"/>
                </a:solidFill>
                <a:latin typeface="Inter"/>
              </a:rPr>
              <a:t>•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983753" y="476250"/>
            <a:ext cx="11168583" cy="42862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700" b="0" i="0" u="none">
                <a:solidFill>
                  <a:srgbClr val="1E293B"/>
                </a:solidFill>
                <a:latin typeface="Plus Jakarta Sans ExtraBold"/>
              </a:rPr>
              <a:t>Defense-in-Depth Security &amp; Compliance</a:t>
            </a:r>
          </a:p>
        </p:txBody>
      </p:sp>
      <p:pic>
        <p:nvPicPr>
          <p:cNvPr id="32" name="Picture 31">
            <a:extLst>
              <a:ext uri="{FF2B5EF4-FFF2-40B4-BE49-F238E27FC236}">
                <a16:creationId xmlns:a16="http://schemas.microsoft.com/office/drawing/2014/main" id="{5B12795C-703D-7948-0D4D-F3CBD9B47081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0087342" y="311255"/>
            <a:ext cx="1764657" cy="462651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2255043"/>
            <a:ext cx="11049000" cy="3005137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500" y="538162"/>
            <a:ext cx="297953" cy="304800"/>
          </a:xfrm>
          <a:prstGeom prst="rect">
            <a:avLst/>
          </a:prstGeom>
        </p:spPr>
      </p:pic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581025" y="2264568"/>
          <a:ext cx="11029948" cy="29860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6237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2618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14139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97217">
                <a:tc>
                  <a:txBody>
                    <a:bodyPr/>
                    <a:lstStyle/>
                    <a:p>
                      <a:pPr algn="l"/>
                      <a:r>
                        <a:rPr sz="1125" b="1" i="0" u="none">
                          <a:solidFill>
                            <a:srgbClr val="1E293B"/>
                          </a:solidFill>
                          <a:latin typeface="Plus Jakarta Sans"/>
                        </a:rPr>
                        <a:t>Performance Metric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25" b="1" i="0" u="none">
                          <a:solidFill>
                            <a:srgbClr val="1E293B"/>
                          </a:solidFill>
                          <a:latin typeface="Plus Jakarta Sans"/>
                        </a:rPr>
                        <a:t>Target Health Threshold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25" b="1" i="0" u="none">
                          <a:solidFill>
                            <a:srgbClr val="1E293B"/>
                          </a:solidFill>
                          <a:latin typeface="Plus Jakarta Sans"/>
                        </a:rPr>
                        <a:t>Recommended Remediation Action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5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97217">
                <a:tc>
                  <a:txBody>
                    <a:bodyPr/>
                    <a:lstStyle/>
                    <a:p>
                      <a:pPr algn="l"/>
                      <a:r>
                        <a:rPr sz="1125" b="1" i="0" u="none">
                          <a:solidFill>
                            <a:srgbClr val="334155"/>
                          </a:solidFill>
                          <a:latin typeface="Inter"/>
                        </a:rPr>
                        <a:t>Buffer Cache Hit Ratio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25" b="0" i="0" u="none">
                          <a:solidFill>
                            <a:srgbClr val="334155"/>
                          </a:solidFill>
                          <a:latin typeface="Inter"/>
                        </a:rPr>
                        <a:t>&gt; 99% Target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25" b="0" i="0" u="none">
                          <a:solidFill>
                            <a:srgbClr val="334155"/>
                          </a:solidFill>
                          <a:latin typeface="Inter"/>
                        </a:rPr>
                        <a:t>Increase Server Memory; rewrite queries generating excessive disk reads.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97217">
                <a:tc>
                  <a:txBody>
                    <a:bodyPr/>
                    <a:lstStyle/>
                    <a:p>
                      <a:pPr algn="l"/>
                      <a:r>
                        <a:rPr sz="1125" b="1" i="0" u="none">
                          <a:solidFill>
                            <a:srgbClr val="334155"/>
                          </a:solidFill>
                          <a:latin typeface="Inter"/>
                        </a:rPr>
                        <a:t>Page Life Expectancy (PLE)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25" b="0" i="0" u="none">
                          <a:solidFill>
                            <a:srgbClr val="334155"/>
                          </a:solidFill>
                          <a:latin typeface="Inter"/>
                        </a:rPr>
                        <a:t>&gt; 300s per 4GB RAM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25" b="0" i="0" u="none">
                          <a:solidFill>
                            <a:srgbClr val="334155"/>
                          </a:solidFill>
                          <a:latin typeface="Inter"/>
                        </a:rPr>
                        <a:t>Investigate memory pressure, missing indexes, or large table scans.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97217">
                <a:tc>
                  <a:txBody>
                    <a:bodyPr/>
                    <a:lstStyle/>
                    <a:p>
                      <a:pPr algn="l"/>
                      <a:r>
                        <a:rPr sz="1125" b="1" i="0" u="none">
                          <a:solidFill>
                            <a:srgbClr val="334155"/>
                          </a:solidFill>
                          <a:latin typeface="Inter"/>
                        </a:rPr>
                        <a:t>Index Fragmentation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25" b="0" i="0" u="none">
                          <a:solidFill>
                            <a:srgbClr val="334155"/>
                          </a:solidFill>
                          <a:latin typeface="Inter"/>
                        </a:rPr>
                        <a:t>&lt; 10% Ideal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25" b="0" i="0" u="none">
                          <a:solidFill>
                            <a:srgbClr val="334155"/>
                          </a:solidFill>
                          <a:latin typeface="Inter"/>
                        </a:rPr>
                        <a:t>Automate Maintenance Tasks: Reorganize (10-30%), Rebuild (&gt;30%).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97219">
                <a:tc>
                  <a:txBody>
                    <a:bodyPr/>
                    <a:lstStyle/>
                    <a:p>
                      <a:pPr algn="l"/>
                      <a:r>
                        <a:rPr sz="1125" b="1" i="0" u="none">
                          <a:solidFill>
                            <a:srgbClr val="334155"/>
                          </a:solidFill>
                          <a:latin typeface="Inter"/>
                        </a:rPr>
                        <a:t>Patch &amp; CU Management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25" b="0" i="0" u="none">
                          <a:solidFill>
                            <a:srgbClr val="334155"/>
                          </a:solidFill>
                          <a:latin typeface="Inter"/>
                        </a:rPr>
                        <a:t>Latest CU - 1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25" b="0" i="0" u="none">
                          <a:solidFill>
                            <a:srgbClr val="334155"/>
                          </a:solidFill>
                          <a:latin typeface="Inter"/>
                        </a:rPr>
                        <a:t>Apply Cumulative Updates &amp; Security GDR patches via staging environment.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581025" y="2774156"/>
            <a:ext cx="2562373" cy="19050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3143398" y="2774156"/>
            <a:ext cx="2326183" cy="19050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5469582" y="2774156"/>
            <a:ext cx="6141392" cy="19050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581025" y="3402806"/>
            <a:ext cx="2562373" cy="9525"/>
          </a:xfrm>
          <a:prstGeom prst="rect">
            <a:avLst/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3143398" y="3402806"/>
            <a:ext cx="2326183" cy="9525"/>
          </a:xfrm>
          <a:prstGeom prst="rect">
            <a:avLst/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5469582" y="3402806"/>
            <a:ext cx="6141392" cy="9525"/>
          </a:xfrm>
          <a:prstGeom prst="rect">
            <a:avLst/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581025" y="4017168"/>
            <a:ext cx="2562373" cy="9525"/>
          </a:xfrm>
          <a:prstGeom prst="rect">
            <a:avLst/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3143398" y="4017168"/>
            <a:ext cx="2326183" cy="9525"/>
          </a:xfrm>
          <a:prstGeom prst="rect">
            <a:avLst/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5469582" y="4017168"/>
            <a:ext cx="6141392" cy="9525"/>
          </a:xfrm>
          <a:prstGeom prst="rect">
            <a:avLst/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581025" y="4631531"/>
            <a:ext cx="2562373" cy="9525"/>
          </a:xfrm>
          <a:prstGeom prst="rect">
            <a:avLst/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3143398" y="4631531"/>
            <a:ext cx="2326183" cy="9525"/>
          </a:xfrm>
          <a:prstGeom prst="rect">
            <a:avLst/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5469582" y="4631531"/>
            <a:ext cx="6141392" cy="9525"/>
          </a:xfrm>
          <a:prstGeom prst="rect">
            <a:avLst/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8" name="Picture 17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33898" y="2955131"/>
            <a:ext cx="1274564" cy="300037"/>
          </a:xfrm>
          <a:prstGeom prst="rect">
            <a:avLst/>
          </a:prstGeom>
        </p:spPr>
      </p:pic>
      <p:pic>
        <p:nvPicPr>
          <p:cNvPr id="19" name="Picture 18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33898" y="3569493"/>
            <a:ext cx="1711672" cy="300037"/>
          </a:xfrm>
          <a:prstGeom prst="rect">
            <a:avLst/>
          </a:prstGeom>
        </p:spPr>
      </p:pic>
      <p:pic>
        <p:nvPicPr>
          <p:cNvPr id="20" name="Picture 19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33898" y="4183856"/>
            <a:ext cx="1106388" cy="300037"/>
          </a:xfrm>
          <a:prstGeom prst="rect">
            <a:avLst/>
          </a:prstGeom>
        </p:spPr>
      </p:pic>
      <p:pic>
        <p:nvPicPr>
          <p:cNvPr id="21" name="Picture 20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33898" y="4798218"/>
            <a:ext cx="1223516" cy="300037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983753" y="476250"/>
            <a:ext cx="11168583" cy="42862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700" b="0" i="0" u="none">
                <a:solidFill>
                  <a:srgbClr val="1E293B"/>
                </a:solidFill>
                <a:latin typeface="Plus Jakarta Sans ExtraBold"/>
              </a:rPr>
              <a:t>Monitoring &amp; Health Benchmarks</a:t>
            </a: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336C4A8E-9531-E54E-AFA7-CD8CEA6E64B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087342" y="311255"/>
            <a:ext cx="1764657" cy="462651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7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1926431"/>
            <a:ext cx="3530649" cy="3662362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30749" y="1926431"/>
            <a:ext cx="3530649" cy="3662362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89999" y="1926431"/>
            <a:ext cx="3530649" cy="3662362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1500" y="538162"/>
            <a:ext cx="374153" cy="304800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581024" y="3733800"/>
            <a:ext cx="3511600" cy="47625"/>
          </a:xfrm>
          <a:prstGeom prst="roundRect">
            <a:avLst>
              <a:gd name="adj" fmla="val 50000"/>
            </a:avLst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9625" y="2202656"/>
            <a:ext cx="495300" cy="4953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09625" y="2869406"/>
            <a:ext cx="3207119" cy="2667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50" b="1" i="0" u="none">
                <a:solidFill>
                  <a:srgbClr val="1E293B"/>
                </a:solidFill>
                <a:latin typeface="Plus Jakarta Sans"/>
              </a:rPr>
              <a:t>⚙️ CI/CD Pipelines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09625" y="3231356"/>
            <a:ext cx="3054399" cy="2000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575"/>
              </a:lnSpc>
            </a:pPr>
            <a:r>
              <a:rPr sz="1050" b="0" i="0" u="none">
                <a:solidFill>
                  <a:srgbClr val="475569"/>
                </a:solidFill>
                <a:latin typeface="Inter"/>
              </a:rPr>
              <a:t>Automate schema migrations safely.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340274" y="3733800"/>
            <a:ext cx="3511600" cy="47625"/>
          </a:xfrm>
          <a:prstGeom prst="roundRect">
            <a:avLst>
              <a:gd name="adj" fmla="val 50000"/>
            </a:avLst>
          </a:prstGeom>
          <a:solidFill>
            <a:srgbClr val="16A3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68874" y="2202656"/>
            <a:ext cx="495300" cy="4953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4568874" y="2869406"/>
            <a:ext cx="3207119" cy="2667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50" b="1" i="0" u="none">
                <a:solidFill>
                  <a:srgbClr val="1E293B"/>
                </a:solidFill>
                <a:latin typeface="Plus Jakarta Sans"/>
              </a:rPr>
              <a:t>🧪 Automated Testing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68874" y="3231356"/>
            <a:ext cx="3054399" cy="2000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575"/>
              </a:lnSpc>
            </a:pPr>
            <a:r>
              <a:rPr sz="1050" b="0" i="0" u="none">
                <a:solidFill>
                  <a:srgbClr val="475569"/>
                </a:solidFill>
                <a:latin typeface="Inter"/>
              </a:rPr>
              <a:t>Catch bugs before production push.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099523" y="3733800"/>
            <a:ext cx="3511600" cy="47625"/>
          </a:xfrm>
          <a:prstGeom prst="roundRect">
            <a:avLst>
              <a:gd name="adj" fmla="val 50000"/>
            </a:avLst>
          </a:prstGeom>
          <a:solidFill>
            <a:srgbClr val="EA58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6" name="Picture 15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328124" y="2202656"/>
            <a:ext cx="495300" cy="495300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8328124" y="2869406"/>
            <a:ext cx="3207119" cy="2667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50" b="1" i="0" u="none">
                <a:solidFill>
                  <a:srgbClr val="1E293B"/>
                </a:solidFill>
                <a:latin typeface="Plus Jakarta Sans"/>
              </a:rPr>
              <a:t>📝 Infrastructure as Code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28124" y="3231356"/>
            <a:ext cx="3054399" cy="2000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575"/>
              </a:lnSpc>
            </a:pPr>
            <a:r>
              <a:rPr sz="1050" b="0" i="0" u="none">
                <a:solidFill>
                  <a:srgbClr val="475569"/>
                </a:solidFill>
                <a:latin typeface="Inter"/>
              </a:rPr>
              <a:t>Repeatable server provisioning.</a:t>
            </a:r>
          </a:p>
        </p:txBody>
      </p:sp>
      <p:pic>
        <p:nvPicPr>
          <p:cNvPr id="19" name="Picture 18" descr="image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57262" y="2336006"/>
            <a:ext cx="200025" cy="228600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1000125" y="3621881"/>
            <a:ext cx="2863899" cy="8572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687"/>
              </a:lnSpc>
            </a:pPr>
            <a:r>
              <a:rPr sz="1125" b="1" i="0" u="none">
                <a:solidFill>
                  <a:srgbClr val="334155"/>
                </a:solidFill>
                <a:latin typeface="Inter"/>
              </a:rPr>
              <a:t>Declarative Deployments:</a:t>
            </a:r>
            <a:r>
              <a:rPr sz="1125" b="0" i="0" u="none">
                <a:solidFill>
                  <a:srgbClr val="334155"/>
                </a:solidFill>
                <a:latin typeface="Inter"/>
              </a:rPr>
              <a:t> Build &amp; publish database project artifacts (.dacpac) via GitHub Actions or Azure DevOps.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000125" y="4574381"/>
            <a:ext cx="2863899" cy="64293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687"/>
              </a:lnSpc>
            </a:pPr>
            <a:r>
              <a:rPr sz="1125" b="1" i="0" u="none">
                <a:solidFill>
                  <a:srgbClr val="334155"/>
                </a:solidFill>
                <a:latin typeface="Inter"/>
              </a:rPr>
              <a:t>Zero-Downtime Releases:</a:t>
            </a:r>
            <a:r>
              <a:rPr sz="1125" b="0" i="0" u="none">
                <a:solidFill>
                  <a:srgbClr val="334155"/>
                </a:solidFill>
                <a:latin typeface="Inter"/>
              </a:rPr>
              <a:t> Execute backward-compatible schema scripts without blocking table access.</a:t>
            </a:r>
          </a:p>
        </p:txBody>
      </p:sp>
      <p:pic>
        <p:nvPicPr>
          <p:cNvPr id="22" name="Picture 21" descr="image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702224" y="2336006"/>
            <a:ext cx="228600" cy="228600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4759374" y="3621881"/>
            <a:ext cx="2863899" cy="64293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687"/>
              </a:lnSpc>
            </a:pPr>
            <a:r>
              <a:rPr sz="1125" b="1" i="0" u="none">
                <a:solidFill>
                  <a:srgbClr val="334155"/>
                </a:solidFill>
                <a:latin typeface="Inter"/>
              </a:rPr>
              <a:t>Unit Testing:</a:t>
            </a:r>
            <a:r>
              <a:rPr sz="1125" b="0" i="0" u="none">
                <a:solidFill>
                  <a:srgbClr val="334155"/>
                </a:solidFill>
                <a:latin typeface="Inter"/>
              </a:rPr>
              <a:t> Run tSQLt unit tests to validate stored procedure logic and output contracts.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759374" y="4360068"/>
            <a:ext cx="2863899" cy="64293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687"/>
              </a:lnSpc>
            </a:pPr>
            <a:r>
              <a:rPr sz="1125" b="1" i="0" u="none">
                <a:solidFill>
                  <a:srgbClr val="334155"/>
                </a:solidFill>
                <a:latin typeface="Inter"/>
              </a:rPr>
              <a:t>Execution Plan Check:</a:t>
            </a:r>
            <a:r>
              <a:rPr sz="1125" b="0" i="0" u="none">
                <a:solidFill>
                  <a:srgbClr val="334155"/>
                </a:solidFill>
                <a:latin typeface="Inter"/>
              </a:rPr>
              <a:t> Catch implicit conversions and parameter sniffing during PR validation.</a:t>
            </a:r>
          </a:p>
        </p:txBody>
      </p:sp>
      <p:pic>
        <p:nvPicPr>
          <p:cNvPr id="25" name="Picture 24" descr="image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447186" y="2336006"/>
            <a:ext cx="257175" cy="228600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8518624" y="3621881"/>
            <a:ext cx="2863899" cy="64293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687"/>
              </a:lnSpc>
            </a:pPr>
            <a:r>
              <a:rPr sz="1125" b="1" i="0" u="none">
                <a:solidFill>
                  <a:srgbClr val="334155"/>
                </a:solidFill>
                <a:latin typeface="Inter"/>
              </a:rPr>
              <a:t>Automated Provisioning:</a:t>
            </a:r>
            <a:r>
              <a:rPr sz="1125" b="0" i="0" u="none">
                <a:solidFill>
                  <a:srgbClr val="334155"/>
                </a:solidFill>
                <a:latin typeface="Inter"/>
              </a:rPr>
              <a:t> Manage SQL instances, logins, and configurations using Terraform and Ansible.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518624" y="4360068"/>
            <a:ext cx="2863899" cy="64293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687"/>
              </a:lnSpc>
            </a:pPr>
            <a:r>
              <a:rPr sz="1125" b="1" i="0" u="none">
                <a:solidFill>
                  <a:srgbClr val="334155"/>
                </a:solidFill>
                <a:latin typeface="Inter"/>
              </a:rPr>
              <a:t>PowerShell dbatools:</a:t>
            </a:r>
            <a:r>
              <a:rPr sz="1125" b="0" i="0" u="none">
                <a:solidFill>
                  <a:srgbClr val="334155"/>
                </a:solidFill>
                <a:latin typeface="Inter"/>
              </a:rPr>
              <a:t> Standardize migration scripts, instance cloning, and automated health checks.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09625" y="3621881"/>
            <a:ext cx="85725" cy="2571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1" i="0" u="none">
                <a:solidFill>
                  <a:srgbClr val="2563EB"/>
                </a:solidFill>
                <a:latin typeface="Inter"/>
              </a:rPr>
              <a:t>•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09625" y="4574381"/>
            <a:ext cx="85725" cy="2571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1" i="0" u="none">
                <a:solidFill>
                  <a:srgbClr val="2563EB"/>
                </a:solidFill>
                <a:latin typeface="Inter"/>
              </a:rPr>
              <a:t>•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568874" y="3621881"/>
            <a:ext cx="85725" cy="2571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1" i="0" u="none">
                <a:solidFill>
                  <a:srgbClr val="16A34A"/>
                </a:solidFill>
                <a:latin typeface="Inter"/>
              </a:rPr>
              <a:t>•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4568874" y="4360068"/>
            <a:ext cx="85725" cy="2571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1" i="0" u="none">
                <a:solidFill>
                  <a:srgbClr val="16A34A"/>
                </a:solidFill>
                <a:latin typeface="Inter"/>
              </a:rPr>
              <a:t>•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8328124" y="3621881"/>
            <a:ext cx="85725" cy="2571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1" i="0" u="none">
                <a:solidFill>
                  <a:srgbClr val="EA580C"/>
                </a:solidFill>
                <a:latin typeface="Inter"/>
              </a:rPr>
              <a:t>•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328124" y="4360068"/>
            <a:ext cx="85725" cy="2571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1" i="0" u="none">
                <a:solidFill>
                  <a:srgbClr val="EA580C"/>
                </a:solidFill>
                <a:latin typeface="Inter"/>
              </a:rPr>
              <a:t>•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059953" y="476250"/>
            <a:ext cx="11088573" cy="42862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700" b="0" i="0" u="none">
                <a:solidFill>
                  <a:srgbClr val="1E293B"/>
                </a:solidFill>
                <a:latin typeface="Plus Jakarta Sans ExtraBold"/>
              </a:rPr>
              <a:t>Database Automation &amp; DevOps</a:t>
            </a:r>
          </a:p>
        </p:txBody>
      </p:sp>
      <p:pic>
        <p:nvPicPr>
          <p:cNvPr id="35" name="Picture 34">
            <a:extLst>
              <a:ext uri="{FF2B5EF4-FFF2-40B4-BE49-F238E27FC236}">
                <a16:creationId xmlns:a16="http://schemas.microsoft.com/office/drawing/2014/main" id="{32E12091-34B2-BD6D-6C4F-AA4AC02F01F7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0087342" y="311255"/>
            <a:ext cx="1764657" cy="462651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2747962"/>
            <a:ext cx="5334000" cy="201930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500" y="538162"/>
            <a:ext cx="374153" cy="3048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66775" y="3081337"/>
            <a:ext cx="4743450" cy="609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4800"/>
              </a:lnSpc>
            </a:pPr>
            <a:r>
              <a:rPr sz="4800" b="0" i="0" u="none">
                <a:solidFill>
                  <a:srgbClr val="16A34A"/>
                </a:solidFill>
                <a:latin typeface="Plus Jakarta Sans ExtraBold"/>
              </a:rPr>
              <a:t>99.99%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66775" y="3767137"/>
            <a:ext cx="4743450" cy="190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200" b="1" i="0" u="none">
                <a:solidFill>
                  <a:srgbClr val="475569"/>
                </a:solidFill>
                <a:latin typeface="Inter"/>
              </a:rPr>
              <a:t>High Availability SLA Benchmark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66775" y="4071937"/>
            <a:ext cx="4743450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1575"/>
              </a:lnSpc>
            </a:pPr>
            <a:r>
              <a:rPr sz="1050" b="0" i="0" u="none">
                <a:solidFill>
                  <a:srgbClr val="64748B"/>
                </a:solidFill>
                <a:latin typeface="Inter"/>
              </a:rPr>
              <a:t>Achieved through multi-region Availability Groups and automated failover groups in hybrid cloud environments.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572250" y="2614612"/>
            <a:ext cx="5048250" cy="685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1" i="0" u="none">
                <a:solidFill>
                  <a:srgbClr val="334155"/>
                </a:solidFill>
                <a:latin typeface="Inter"/>
              </a:rPr>
              <a:t>Horizontal Scale-Out:</a:t>
            </a:r>
            <a:r>
              <a:rPr sz="1200" b="0" i="0" u="none">
                <a:solidFill>
                  <a:srgbClr val="334155"/>
                </a:solidFill>
                <a:latin typeface="Inter"/>
              </a:rPr>
              <a:t> Utilize Read-Scale Availability Groups to distribute analytical queries across multiple secondary read-only nodes.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572250" y="3452812"/>
            <a:ext cx="5048250" cy="685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1" i="0" u="none">
                <a:solidFill>
                  <a:srgbClr val="334155"/>
                </a:solidFill>
                <a:latin typeface="Inter"/>
              </a:rPr>
              <a:t>Azure SQL Managed Instance:</a:t>
            </a:r>
            <a:r>
              <a:rPr sz="1200" b="0" i="0" u="none">
                <a:solidFill>
                  <a:srgbClr val="334155"/>
                </a:solidFill>
                <a:latin typeface="Inter"/>
              </a:rPr>
              <a:t> Migration path for legacy on-prem workloads requiring full SQL engine compatibility with automatic cloud updates.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591300" y="4291012"/>
            <a:ext cx="502920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1" i="0" u="none">
                <a:solidFill>
                  <a:srgbClr val="334155"/>
                </a:solidFill>
                <a:latin typeface="Inter"/>
              </a:rPr>
              <a:t>Elastic Pools:</a:t>
            </a:r>
            <a:r>
              <a:rPr sz="1200" b="0" i="0" u="none">
                <a:solidFill>
                  <a:srgbClr val="334155"/>
                </a:solidFill>
                <a:latin typeface="Inter"/>
              </a:rPr>
              <a:t> Consolidate multi-tenant enterprise database workloads with dynamically shared compute &amp; memory resources.</a:t>
            </a:r>
          </a:p>
        </p:txBody>
      </p:sp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86500" y="2638425"/>
            <a:ext cx="171450" cy="180975"/>
          </a:xfrm>
          <a:prstGeom prst="rect">
            <a:avLst/>
          </a:prstGeom>
        </p:spPr>
      </p:pic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86500" y="3476625"/>
            <a:ext cx="171450" cy="180975"/>
          </a:xfrm>
          <a:prstGeom prst="rect">
            <a:avLst/>
          </a:prstGeom>
        </p:spPr>
      </p:pic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86500" y="4314825"/>
            <a:ext cx="190500" cy="180975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1059953" y="476250"/>
            <a:ext cx="11088573" cy="42862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700" b="0" i="0" u="none">
                <a:solidFill>
                  <a:srgbClr val="1E293B"/>
                </a:solidFill>
                <a:latin typeface="Plus Jakarta Sans ExtraBold"/>
              </a:rPr>
              <a:t>Scalable Cloud &amp; Hybrid Architecture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DFAD22E5-3EC2-3D0C-576C-EDF7372FDE5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087342" y="311255"/>
            <a:ext cx="1764657" cy="462651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95898" y="2085975"/>
            <a:ext cx="4000202" cy="2667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125628" y="2543175"/>
            <a:ext cx="5940742" cy="6286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3900" b="1" i="0" u="none">
                <a:solidFill>
                  <a:srgbClr val="0F172A"/>
                </a:solidFill>
                <a:latin typeface="Plus Jakarta Sans"/>
              </a:rPr>
              <a:t>Questions &amp; Discussion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286000" y="3324225"/>
            <a:ext cx="7620000" cy="571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250"/>
              </a:lnSpc>
            </a:pPr>
            <a:r>
              <a:rPr sz="1500" b="0" i="0" u="none" dirty="0">
                <a:solidFill>
                  <a:srgbClr val="475569"/>
                </a:solidFill>
                <a:latin typeface="Inter"/>
              </a:rPr>
              <a:t>Building resilient, high-performance, and secure enterprise SQL Server environments.</a:t>
            </a:r>
          </a:p>
        </p:txBody>
      </p:sp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9248" y="2157412"/>
            <a:ext cx="130075" cy="123825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71775" y="4362450"/>
            <a:ext cx="228600" cy="2286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114675" y="4386262"/>
            <a:ext cx="1647825" cy="1809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125" b="1" i="0" u="none">
                <a:solidFill>
                  <a:srgbClr val="1E293B"/>
                </a:solidFill>
                <a:latin typeface="Inter"/>
              </a:rPr>
              <a:t>NVMe &amp; Memory Tuned</a:t>
            </a:r>
          </a:p>
        </p:txBody>
      </p:sp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91150" y="4362450"/>
            <a:ext cx="228600" cy="2286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734050" y="4386262"/>
            <a:ext cx="1381125" cy="1809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125" b="1" i="0" u="none">
                <a:solidFill>
                  <a:srgbClr val="1E293B"/>
                </a:solidFill>
                <a:latin typeface="Inter"/>
              </a:rPr>
              <a:t>TDE &amp; RBAC Secure</a:t>
            </a:r>
          </a:p>
        </p:txBody>
      </p:sp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43825" y="4362450"/>
            <a:ext cx="228600" cy="22860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8086725" y="4386262"/>
            <a:ext cx="1333500" cy="1809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125" b="1" i="0" u="none">
                <a:solidFill>
                  <a:srgbClr val="1E293B"/>
                </a:solidFill>
                <a:latin typeface="Inter"/>
              </a:rPr>
              <a:t>Always On HA / DR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21193EB4-6DF9-7A39-20F9-226C4F53522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087342" y="311255"/>
            <a:ext cx="1764657" cy="462651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624137" y="2605087"/>
            <a:ext cx="6943725" cy="77152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2624137" y="3376612"/>
            <a:ext cx="6943725" cy="77152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2624137" y="3367087"/>
            <a:ext cx="6943725" cy="9525"/>
          </a:xfrm>
          <a:prstGeom prst="rect">
            <a:avLst/>
          </a:prstGeom>
          <a:solidFill>
            <a:srgbClr val="75757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2624137" y="3367087"/>
            <a:ext cx="6943725" cy="9525"/>
          </a:xfrm>
          <a:prstGeom prst="rect">
            <a:avLst/>
          </a:prstGeom>
          <a:solidFill>
            <a:srgbClr val="75757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2624137" y="4138612"/>
            <a:ext cx="6943725" cy="9525"/>
          </a:xfrm>
          <a:prstGeom prst="rect">
            <a:avLst/>
          </a:prstGeom>
          <a:solidFill>
            <a:srgbClr val="75757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2624137" y="4138612"/>
            <a:ext cx="6943725" cy="9525"/>
          </a:xfrm>
          <a:prstGeom prst="rect">
            <a:avLst/>
          </a:prstGeom>
          <a:solidFill>
            <a:srgbClr val="75757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571500" y="476250"/>
            <a:ext cx="11601450" cy="42862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2700" b="0" i="0" u="none" dirty="0">
                <a:solidFill>
                  <a:srgbClr val="1E293B"/>
                </a:solidFill>
                <a:latin typeface="Plus Jakarta Sans ExtraBold"/>
              </a:rPr>
              <a:t> </a:t>
            </a:r>
            <a:r>
              <a:rPr lang="en-IN" sz="2700" b="0" i="0" u="none" dirty="0">
                <a:solidFill>
                  <a:srgbClr val="1E293B"/>
                </a:solidFill>
                <a:latin typeface="Plus Jakarta Sans ExtraBold"/>
              </a:rPr>
              <a:t>BN TECHALLIANCE PRIVATE LIMITED</a:t>
            </a:r>
            <a:endParaRPr sz="2700" b="0" i="0" u="none" dirty="0">
              <a:solidFill>
                <a:srgbClr val="1E293B"/>
              </a:solidFill>
              <a:latin typeface="Plus Jakarta Sans ExtraBold"/>
            </a:endParaRP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F191EF89-8ED8-E94F-6DC8-C1FF97B307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87342" y="311255"/>
            <a:ext cx="1764657" cy="462651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4A473C6C-1A26-E05F-8E75-4E1EB3B3DE70}"/>
              </a:ext>
            </a:extLst>
          </p:cNvPr>
          <p:cNvSpPr txBox="1"/>
          <p:nvPr/>
        </p:nvSpPr>
        <p:spPr>
          <a:xfrm>
            <a:off x="2324100" y="3012334"/>
            <a:ext cx="7620000" cy="204171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250"/>
              </a:lnSpc>
            </a:pPr>
            <a:r>
              <a:rPr lang="en-IN" sz="1500" dirty="0">
                <a:solidFill>
                  <a:srgbClr val="475569"/>
                </a:solidFill>
                <a:latin typeface="Inter"/>
              </a:rPr>
              <a:t>Be connected with us, for more Database question and details: </a:t>
            </a:r>
          </a:p>
          <a:p>
            <a:pPr algn="ctr">
              <a:lnSpc>
                <a:spcPts val="2250"/>
              </a:lnSpc>
            </a:pPr>
            <a:endParaRPr lang="en-IN" sz="1500" dirty="0">
              <a:solidFill>
                <a:srgbClr val="475569"/>
              </a:solidFill>
              <a:latin typeface="Inter"/>
            </a:endParaRPr>
          </a:p>
          <a:p>
            <a:pPr algn="ctr">
              <a:lnSpc>
                <a:spcPts val="2250"/>
              </a:lnSpc>
            </a:pPr>
            <a:r>
              <a:rPr lang="en-IN" sz="1500" dirty="0">
                <a:solidFill>
                  <a:srgbClr val="475569"/>
                </a:solidFill>
                <a:latin typeface="Inter"/>
              </a:rPr>
              <a:t>Gandhi Nagar, Jammu</a:t>
            </a:r>
          </a:p>
          <a:p>
            <a:pPr algn="ctr">
              <a:lnSpc>
                <a:spcPts val="2250"/>
              </a:lnSpc>
            </a:pPr>
            <a:endParaRPr lang="en-IN" sz="1500" b="0" i="0" u="none" dirty="0">
              <a:solidFill>
                <a:srgbClr val="475569"/>
              </a:solidFill>
              <a:latin typeface="Inter"/>
            </a:endParaRPr>
          </a:p>
          <a:p>
            <a:pPr algn="ctr">
              <a:lnSpc>
                <a:spcPts val="2250"/>
              </a:lnSpc>
            </a:pPr>
            <a:r>
              <a:rPr lang="en-IN" sz="1500" dirty="0">
                <a:solidFill>
                  <a:srgbClr val="475569"/>
                </a:solidFill>
                <a:latin typeface="Inter"/>
              </a:rPr>
              <a:t>Phone: +91 70065 77297, Email: </a:t>
            </a:r>
            <a:r>
              <a:rPr lang="en-IN" sz="1500" dirty="0">
                <a:solidFill>
                  <a:srgbClr val="475569"/>
                </a:solidFill>
                <a:latin typeface="Inter"/>
                <a:hlinkClick r:id="rId4"/>
              </a:rPr>
              <a:t>admin@bntechallinace.com</a:t>
            </a:r>
            <a:endParaRPr lang="en-IN" sz="1500" dirty="0">
              <a:solidFill>
                <a:srgbClr val="475569"/>
              </a:solidFill>
              <a:latin typeface="Inter"/>
            </a:endParaRPr>
          </a:p>
          <a:p>
            <a:pPr algn="ctr">
              <a:lnSpc>
                <a:spcPts val="2250"/>
              </a:lnSpc>
            </a:pPr>
            <a:endParaRPr lang="en-IN" sz="1500" b="0" i="0" u="none" dirty="0">
              <a:solidFill>
                <a:srgbClr val="475569"/>
              </a:solidFill>
              <a:latin typeface="Inter"/>
            </a:endParaRPr>
          </a:p>
          <a:p>
            <a:pPr algn="ctr">
              <a:lnSpc>
                <a:spcPts val="2250"/>
              </a:lnSpc>
            </a:pPr>
            <a:endParaRPr sz="1500" b="0" i="0" u="none" dirty="0">
              <a:solidFill>
                <a:srgbClr val="475569"/>
              </a:solidFill>
              <a:latin typeface="Inter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</TotalTime>
  <Words>1124</Words>
  <Application>Microsoft Office PowerPoint</Application>
  <PresentationFormat>Widescreen</PresentationFormat>
  <Paragraphs>129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9" baseType="lpstr">
      <vt:lpstr>Arial</vt:lpstr>
      <vt:lpstr>Calibri</vt:lpstr>
      <vt:lpstr>Inter</vt:lpstr>
      <vt:lpstr>Plus Jakarta Sans</vt:lpstr>
      <vt:lpstr>Plus Jakarta Sans ExtraBold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navneet</dc:creator>
  <cp:keywords/>
  <dc:description>generated using python-pptx</dc:description>
  <cp:lastModifiedBy>Navneet Singh</cp:lastModifiedBy>
  <cp:revision>2</cp:revision>
  <dcterms:created xsi:type="dcterms:W3CDTF">2013-01-27T09:14:16Z</dcterms:created>
  <dcterms:modified xsi:type="dcterms:W3CDTF">2026-09-17T13:49:08Z</dcterms:modified>
  <cp:category/>
</cp:coreProperties>
</file>